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86" r:id="rId6"/>
    <p:sldId id="292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9D"/>
    <a:srgbClr val="5E5CA2"/>
    <a:srgbClr val="2C85AE"/>
    <a:srgbClr val="181617"/>
    <a:srgbClr val="191718"/>
    <a:srgbClr val="1B161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810" autoAdjust="0"/>
  </p:normalViewPr>
  <p:slideViewPr>
    <p:cSldViewPr snapToGrid="0" showGuides="1">
      <p:cViewPr varScale="1">
        <p:scale>
          <a:sx n="84" d="100"/>
          <a:sy n="84" d="100"/>
        </p:scale>
        <p:origin x="35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mmer STEM Challenges | Yas In Schools | Yas Marina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" y="54864"/>
            <a:ext cx="12036425" cy="67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44983"/>
            <a:ext cx="11520487" cy="755649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All ABOUT THE COMPETITION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1475" y="2555463"/>
            <a:ext cx="47964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Yas Marina Circuit, in collaboration with Abu Dhabi National Oil Company (ADNOC) , bring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Yas in Schools, a youth-focused initiative that offers schools a pathway for project-based STEAM learning programmes.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It aims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to inspire and develop “The Engineers of the Future”, equipping them with 21st Century skills and developing their passion for STEAM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subjects. </a:t>
            </a:r>
          </a:p>
          <a:p>
            <a:endParaRPr lang="en-GB" sz="24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05543" y="2555463"/>
            <a:ext cx="52993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Students, aged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8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to 21 years old, work together in small enterprising teams. They design, innovate, manufacture, test and race small-scale model cars to compete in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inter and </a:t>
            </a:r>
            <a:r>
              <a:rPr lang="en-GB" sz="240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external school competitions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while also providing teachers with exciting and easy-to-adopt themed programmes and resources for delivering a broad range of learning outcomes.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06440" y="2706624"/>
            <a:ext cx="0" cy="374733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1156" y="389299"/>
            <a:ext cx="5372100" cy="711200"/>
          </a:xfrm>
          <a:prstGeom prst="rect">
            <a:avLst/>
          </a:prstGeom>
          <a:noFill/>
          <a:ln>
            <a:solidFill>
              <a:schemeClr val="bg2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YOUNG TALENTS OF OUR SCHOOL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t="33066" r="33100" b="32801"/>
          <a:stretch/>
        </p:blipFill>
        <p:spPr>
          <a:xfrm>
            <a:off x="114147" y="1819655"/>
            <a:ext cx="3792018" cy="3099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4202710" y="2087436"/>
            <a:ext cx="2972121" cy="4700714"/>
            <a:chOff x="4330426" y="1956816"/>
            <a:chExt cx="3253780" cy="47007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75" t="33600" r="33100" b="33067"/>
            <a:stretch/>
          </p:blipFill>
          <p:spPr>
            <a:xfrm>
              <a:off x="4330426" y="1956816"/>
              <a:ext cx="325378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5" t="3866" r="1675" b="4133"/>
            <a:stretch/>
          </p:blipFill>
          <p:spPr>
            <a:xfrm>
              <a:off x="4330426" y="4334954"/>
              <a:ext cx="3253780" cy="232257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5" t="33333" r="33175" b="32933"/>
          <a:stretch/>
        </p:blipFill>
        <p:spPr>
          <a:xfrm>
            <a:off x="7471376" y="3740594"/>
            <a:ext cx="3852912" cy="294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08880" y="130076"/>
            <a:ext cx="1170513" cy="156966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iller" panose="04020404031007020602" pitchFamily="82" charset="0"/>
              </a:rPr>
              <a:t>Glimpses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iller" panose="04020404031007020602" pitchFamily="82" charset="0"/>
              </a:rPr>
              <a:t>Of </a:t>
            </a:r>
            <a:r>
              <a:rPr lang="en-US" sz="320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iller" panose="04020404031007020602" pitchFamily="82" charset="0"/>
              </a:rPr>
              <a:t>the </a:t>
            </a:r>
          </a:p>
          <a:p>
            <a:pPr algn="ctr"/>
            <a:r>
              <a:rPr lang="en-US" sz="32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iller" panose="04020404031007020602" pitchFamily="82" charset="0"/>
              </a:rPr>
              <a:t>e</a:t>
            </a:r>
            <a:r>
              <a:rPr lang="en-US" sz="32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hiller" panose="04020404031007020602" pitchFamily="82" charset="0"/>
              </a:rPr>
              <a:t>vent!</a:t>
            </a:r>
            <a:endParaRPr lang="en-US" sz="3200" b="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790821" y="625830"/>
            <a:ext cx="4214648" cy="2387652"/>
            <a:chOff x="7790821" y="229425"/>
            <a:chExt cx="4214648" cy="2387652"/>
          </a:xfrm>
        </p:grpSpPr>
        <p:sp>
          <p:nvSpPr>
            <p:cNvPr id="14" name="Horizontal Scroll 13"/>
            <p:cNvSpPr/>
            <p:nvPr/>
          </p:nvSpPr>
          <p:spPr>
            <a:xfrm>
              <a:off x="7790821" y="229425"/>
              <a:ext cx="4214648" cy="2387652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23256" y="580711"/>
              <a:ext cx="3695682" cy="168507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b="1" dirty="0" err="1">
                  <a:solidFill>
                    <a:schemeClr val="bg1"/>
                  </a:solidFill>
                  <a:latin typeface="Lucida Calligraphy" panose="03010101010101010101" pitchFamily="66" charset="0"/>
                </a:rPr>
                <a:t>Malak</a:t>
              </a:r>
              <a:r>
                <a:rPr lang="en-US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Lucida Calligraphy" panose="03010101010101010101" pitchFamily="66" charset="0"/>
                </a:rPr>
                <a:t>Khaaled</a:t>
              </a:r>
              <a:r>
                <a:rPr lang="en-US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- Year 11</a:t>
              </a:r>
              <a:endParaRPr lang="en-US" b="1" dirty="0">
                <a:solidFill>
                  <a:schemeClr val="bg1"/>
                </a:solidFill>
                <a:latin typeface="Lucida Calligraphy" panose="03010101010101010101" pitchFamily="66" charset="0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b="1" dirty="0" err="1">
                  <a:solidFill>
                    <a:schemeClr val="bg1"/>
                  </a:solidFill>
                  <a:latin typeface="Lucida Calligraphy" panose="03010101010101010101" pitchFamily="66" charset="0"/>
                </a:rPr>
                <a:t>Sedra</a:t>
              </a:r>
              <a:r>
                <a:rPr lang="en-US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Lucida Calligraphy" panose="03010101010101010101" pitchFamily="66" charset="0"/>
                </a:rPr>
                <a:t>Olimi</a:t>
              </a:r>
              <a:r>
                <a:rPr lang="en-US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- Year 11</a:t>
              </a:r>
              <a:endParaRPr lang="en-US" b="1" dirty="0">
                <a:solidFill>
                  <a:schemeClr val="bg1"/>
                </a:solidFill>
                <a:latin typeface="Lucida Calligraphy" panose="03010101010101010101" pitchFamily="66" charset="0"/>
              </a:endParaRPr>
            </a:p>
            <a:p>
              <a:pPr marL="285750" indent="-285750">
                <a:lnSpc>
                  <a:spcPct val="200000"/>
                </a:lnSpc>
                <a:buFont typeface="Wingdings" panose="05000000000000000000" pitchFamily="2" charset="2"/>
                <a:buChar char="§"/>
              </a:pPr>
              <a:r>
                <a:rPr lang="en-US" b="1" dirty="0" err="1">
                  <a:solidFill>
                    <a:schemeClr val="bg1"/>
                  </a:solidFill>
                  <a:latin typeface="Lucida Calligraphy" panose="03010101010101010101" pitchFamily="66" charset="0"/>
                </a:rPr>
                <a:t>Roula</a:t>
              </a:r>
              <a:r>
                <a:rPr lang="en-US" b="1" dirty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Elsayed</a:t>
              </a:r>
              <a:r>
                <a:rPr lang="en-US" b="1" dirty="0" smtClean="0">
                  <a:solidFill>
                    <a:schemeClr val="bg1"/>
                  </a:solidFill>
                  <a:latin typeface="Lucida Calligraphy" panose="03010101010101010101" pitchFamily="66" charset="0"/>
                </a:rPr>
                <a:t> – Year 6</a:t>
              </a:r>
              <a:endParaRPr lang="en-GB" b="1" dirty="0">
                <a:solidFill>
                  <a:schemeClr val="bg1"/>
                </a:solidFill>
                <a:latin typeface="Lucida Calligraphy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2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68709" y="246876"/>
            <a:ext cx="9240222" cy="6611124"/>
            <a:chOff x="1368709" y="246876"/>
            <a:chExt cx="9240222" cy="6611124"/>
          </a:xfrm>
        </p:grpSpPr>
        <p:pic>
          <p:nvPicPr>
            <p:cNvPr id="9" name="Picture 2" descr="Congratulation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082" y="4948738"/>
              <a:ext cx="8951849" cy="1909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368709" y="246876"/>
              <a:ext cx="9015510" cy="4349864"/>
              <a:chOff x="1368709" y="246876"/>
              <a:chExt cx="9015510" cy="434986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68709" y="246876"/>
                <a:ext cx="9015510" cy="3747055"/>
                <a:chOff x="1332167" y="762872"/>
                <a:chExt cx="9762362" cy="450279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2167" y="762873"/>
                  <a:ext cx="3441002" cy="449016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91458" y="762872"/>
                  <a:ext cx="3258313" cy="4502795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3583" y="775503"/>
                  <a:ext cx="2980946" cy="4490164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12" name="Rounded Rectangle 11"/>
              <p:cNvSpPr/>
              <p:nvPr/>
            </p:nvSpPr>
            <p:spPr>
              <a:xfrm>
                <a:off x="1784816" y="4114082"/>
                <a:ext cx="2345540" cy="442674"/>
              </a:xfrm>
              <a:prstGeom prst="roundRect">
                <a:avLst/>
              </a:prstGeom>
              <a:ln w="38100">
                <a:solidFill>
                  <a:srgbClr val="00A09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Malak</a:t>
                </a:r>
                <a:r>
                  <a:rPr lang="en-US" sz="2000" b="1" dirty="0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Khaaled</a:t>
                </a:r>
                <a:endParaRPr lang="en-US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113449" y="4154066"/>
                <a:ext cx="1908850" cy="442674"/>
              </a:xfrm>
              <a:prstGeom prst="roundRect">
                <a:avLst/>
              </a:prstGeom>
              <a:ln w="38100">
                <a:solidFill>
                  <a:srgbClr val="00A09D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Sedra</a:t>
                </a:r>
                <a:r>
                  <a:rPr lang="en-US" sz="2000" b="1" dirty="0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Olimi</a:t>
                </a:r>
                <a:r>
                  <a:rPr lang="en-US" sz="2000" b="1" dirty="0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 </a:t>
                </a:r>
                <a:endParaRPr lang="en-GB" sz="2000" b="1" dirty="0">
                  <a:solidFill>
                    <a:schemeClr val="accent1"/>
                  </a:solidFill>
                  <a:latin typeface="Lucida Calligraphy" panose="03010101010101010101" pitchFamily="66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105900" y="4154066"/>
                <a:ext cx="2173559" cy="442674"/>
              </a:xfrm>
              <a:prstGeom prst="roundRect">
                <a:avLst/>
              </a:prstGeom>
              <a:ln w="38100">
                <a:solidFill>
                  <a:srgbClr val="00A09D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Roula</a:t>
                </a:r>
                <a:r>
                  <a:rPr lang="en-US" sz="2000" b="1" dirty="0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  <a:latin typeface="Lucida Calligraphy" panose="03010101010101010101" pitchFamily="66" charset="0"/>
                  </a:rPr>
                  <a:t>Elsayed</a:t>
                </a:r>
                <a:endParaRPr lang="en-GB" sz="2000" b="1" dirty="0">
                  <a:solidFill>
                    <a:schemeClr val="accent1"/>
                  </a:solidFill>
                  <a:latin typeface="Lucida Calligraphy" panose="03010101010101010101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02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_Bold_Block_01_MS_v5" id="{AA60D5CE-876A-47D1-9228-3D76491083AD}" vid="{07E49AEA-13A3-4305-88B7-82B9D72D0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1F562-76A4-4CE4-B3CA-758D572E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0C99C-4D9A-4DAB-AA53-E488AEBCAE16}">
  <ds:schemaRefs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elements/1.1/"/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0</TotalTime>
  <Words>160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Berlin Sans FB</vt:lpstr>
      <vt:lpstr>Berlin Sans FB Demi</vt:lpstr>
      <vt:lpstr>Calibri</vt:lpstr>
      <vt:lpstr>Calibri Light</vt:lpstr>
      <vt:lpstr>Chiller</vt:lpstr>
      <vt:lpstr>Lucida Calligraphy</vt:lpstr>
      <vt:lpstr>Wingdings</vt:lpstr>
      <vt:lpstr>Office Theme</vt:lpstr>
      <vt:lpstr>PowerPoint Presentation</vt:lpstr>
      <vt:lpstr>All ABOUT THE COMPETITION</vt:lpstr>
      <vt:lpstr>YOUNG TALENTS OF OUR SCHOOL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2021-09-24T17:39:02Z</dcterms:created>
  <dcterms:modified xsi:type="dcterms:W3CDTF">2021-09-29T05:48:22Z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